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C0A"/>
    <a:srgbClr val="00000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5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1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3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2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3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2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5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5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9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Satellite Dish At Night">
            <a:extLst>
              <a:ext uri="{FF2B5EF4-FFF2-40B4-BE49-F238E27FC236}">
                <a16:creationId xmlns:a16="http://schemas.microsoft.com/office/drawing/2014/main" id="{EA2D5785-ED69-6502-727E-4B5917E86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C69A4-F903-6C0E-544B-11F30BB92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 fontScale="90000"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Photometric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Analysis of the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Night Sky</a:t>
            </a:r>
            <a:endParaRPr lang="LID4096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DC294-44CB-AA5F-129F-6AA5EF71E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Muhammad Ahmad Mirza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63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3E381-79F4-C763-CBAA-AEE4F0A1F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7509" y="1298440"/>
            <a:ext cx="9416982" cy="5228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9BEA-DE49-15B2-8583-EC8E174F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667123"/>
            <a:ext cx="11155680" cy="1463040"/>
          </a:xfrm>
        </p:spPr>
        <p:txBody>
          <a:bodyPr/>
          <a:lstStyle/>
          <a:p>
            <a:pPr algn="ctr"/>
            <a:r>
              <a:rPr lang="en-US" dirty="0"/>
              <a:t>Contact binary System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A4A2FC-B392-70D2-B5E5-786FADA6CAB2}"/>
                  </a:ext>
                </a:extLst>
              </p:cNvPr>
              <p:cNvSpPr txBox="1"/>
              <p:nvPr/>
            </p:nvSpPr>
            <p:spPr>
              <a:xfrm>
                <a:off x="4533873" y="6250260"/>
                <a:ext cx="3124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/>
                        <m:t>F</m:t>
                      </m:r>
                      <m:r>
                        <m:rPr>
                          <m:nor/>
                        </m:rPr>
                        <a:rPr lang="en-US" i="1" smtClean="0"/>
                        <m:t>(</m:t>
                      </m:r>
                      <m:r>
                        <m:rPr>
                          <m:nor/>
                        </m:rPr>
                        <a:rPr lang="el-GR" i="1" smtClean="0"/>
                        <m:t>ϕ</m:t>
                      </m:r>
                      <m:r>
                        <m:rPr>
                          <m:nor/>
                        </m:rPr>
                        <a:rPr lang="el-GR" i="1" smtClean="0"/>
                        <m:t>)≈</m:t>
                      </m:r>
                      <m:r>
                        <m:rPr>
                          <m:nor/>
                        </m:rPr>
                        <a:rPr lang="en-US" i="1" smtClean="0"/>
                        <m:t>Acos</m:t>
                      </m:r>
                      <m:r>
                        <m:rPr>
                          <m:nor/>
                        </m:rPr>
                        <a:rPr lang="en-US" i="1" smtClean="0"/>
                        <m:t>(2</m:t>
                      </m:r>
                      <m:r>
                        <m:rPr>
                          <m:nor/>
                        </m:rPr>
                        <a:rPr lang="el-GR" i="1" smtClean="0"/>
                        <m:t>πϕ</m:t>
                      </m:r>
                      <m:r>
                        <m:rPr>
                          <m:nor/>
                        </m:rPr>
                        <a:rPr lang="el-GR" i="1" smtClean="0"/>
                        <m:t>)+</m:t>
                      </m:r>
                      <m:r>
                        <m:rPr>
                          <m:nor/>
                        </m:rPr>
                        <a:rPr lang="en-US" i="1" smtClean="0"/>
                        <m:t>Bcos</m:t>
                      </m:r>
                      <m:r>
                        <m:rPr>
                          <m:nor/>
                        </m:rPr>
                        <a:rPr lang="en-US" i="1" smtClean="0"/>
                        <m:t>(4</m:t>
                      </m:r>
                      <m:r>
                        <m:rPr>
                          <m:nor/>
                        </m:rPr>
                        <a:rPr lang="el-GR" i="1" smtClean="0"/>
                        <m:t>πϕ</m:t>
                      </m:r>
                      <m:r>
                        <m:rPr>
                          <m:nor/>
                        </m:rPr>
                        <a:rPr lang="el-GR" i="1" smtClean="0"/>
                        <m:t>)+</m:t>
                      </m:r>
                      <m:r>
                        <m:rPr>
                          <m:nor/>
                        </m:rPr>
                        <a:rPr lang="en-US" i="1" smtClean="0"/>
                        <m:t>C</m:t>
                      </m:r>
                    </m:oMath>
                  </m:oMathPara>
                </a14:m>
                <a:endParaRPr lang="LID4096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A4A2FC-B392-70D2-B5E5-786FADA6C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873" y="6250260"/>
                <a:ext cx="3124253" cy="276999"/>
              </a:xfrm>
              <a:prstGeom prst="rect">
                <a:avLst/>
              </a:prstGeom>
              <a:blipFill>
                <a:blip r:embed="rId4"/>
                <a:stretch>
                  <a:fillRect l="-1758" r="-1563" b="-2826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15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D1B5-C554-1FF5-0E34-746F7C77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6" y="978408"/>
            <a:ext cx="11240472" cy="14630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Photometry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9E25-32D9-AF5D-85BB-137D1CAFF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16" y="2578608"/>
            <a:ext cx="11240472" cy="37673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Definition:</a:t>
            </a:r>
          </a:p>
          <a:p>
            <a:r>
              <a:rPr lang="en-US" b="1" dirty="0">
                <a:solidFill>
                  <a:schemeClr val="bg1"/>
                </a:solidFill>
              </a:rPr>
              <a:t>Photometry</a:t>
            </a:r>
            <a:r>
              <a:rPr lang="en-US" dirty="0">
                <a:solidFill>
                  <a:schemeClr val="bg1"/>
                </a:solidFill>
              </a:rPr>
              <a:t> is the measurement of the brightness (or flux) of astronomical objects, typically in one or more wavelength bands, over time.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 astronomy, this typically refers to:</a:t>
            </a:r>
          </a:p>
          <a:p>
            <a:r>
              <a:rPr lang="en-US" b="1" dirty="0">
                <a:solidFill>
                  <a:schemeClr val="bg1"/>
                </a:solidFill>
              </a:rPr>
              <a:t>Absolute photometry</a:t>
            </a:r>
            <a:r>
              <a:rPr lang="en-US" dirty="0">
                <a:solidFill>
                  <a:schemeClr val="bg1"/>
                </a:solidFill>
              </a:rPr>
              <a:t>: Measuring the actual flux in physical units.</a:t>
            </a:r>
          </a:p>
          <a:p>
            <a:r>
              <a:rPr lang="en-US" b="1" dirty="0">
                <a:solidFill>
                  <a:schemeClr val="bg1"/>
                </a:solidFill>
              </a:rPr>
              <a:t>Relative photometry</a:t>
            </a:r>
            <a:r>
              <a:rPr lang="en-US" dirty="0">
                <a:solidFill>
                  <a:schemeClr val="bg1"/>
                </a:solidFill>
              </a:rPr>
              <a:t>: Measuring the brightness of a target star relative to one or more comparison stars. This is what you're doing</a:t>
            </a:r>
          </a:p>
        </p:txBody>
      </p:sp>
    </p:spTree>
    <p:extLst>
      <p:ext uri="{BB962C8B-B14F-4D97-AF65-F5344CB8AC3E}">
        <p14:creationId xmlns:p14="http://schemas.microsoft.com/office/powerpoint/2010/main" val="253638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D780-9384-AA81-92A0-AA4E4519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Image Calibration</a:t>
            </a:r>
            <a:endParaRPr lang="LID4096" sz="5000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DB41FF7-2391-3463-ABE8-C89E2F76BE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2441448"/>
            <a:ext cx="12192000" cy="234365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Flat Field Correction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__________ 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Fixes uneven lighting and dust by normalizing pixel response.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LID4096" sz="2000" b="1" dirty="0">
                <a:solidFill>
                  <a:schemeClr val="bg1"/>
                </a:solidFill>
                <a:latin typeface="Arial" panose="020B0604020202020204" pitchFamily="34" charset="0"/>
              </a:rPr>
              <a:t> D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ark Frame Subtraction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Removes thermal noise from long exposures.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Bias Correction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______________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Eliminates electronic readout noise from the sensor.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Image Stacking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______________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Combines images to boost signal and reduce random noise.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Sky Background Subtraction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Clears sky glow or light pollution for clean star data.</a:t>
            </a:r>
          </a:p>
        </p:txBody>
      </p:sp>
    </p:spTree>
    <p:extLst>
      <p:ext uri="{BB962C8B-B14F-4D97-AF65-F5344CB8AC3E}">
        <p14:creationId xmlns:p14="http://schemas.microsoft.com/office/powerpoint/2010/main" val="405270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y rectangle with red and green circles and numbers&#10;&#10;AI-generated content may be incorrect.">
            <a:extLst>
              <a:ext uri="{FF2B5EF4-FFF2-40B4-BE49-F238E27FC236}">
                <a16:creationId xmlns:a16="http://schemas.microsoft.com/office/drawing/2014/main" id="{A3C8B70C-C645-2DA1-1311-948925FF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04" y="0"/>
            <a:ext cx="84685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76B87-93C1-7377-EFFE-6BE7FC13AD63}"/>
              </a:ext>
            </a:extLst>
          </p:cNvPr>
          <p:cNvSpPr txBox="1"/>
          <p:nvPr/>
        </p:nvSpPr>
        <p:spPr>
          <a:xfrm>
            <a:off x="184824" y="145914"/>
            <a:ext cx="3550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Image stacking</a:t>
            </a:r>
            <a:endParaRPr lang="LID4096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7FC86-A31B-D6B2-C1F4-50EEEAB2DF8E}"/>
              </a:ext>
            </a:extLst>
          </p:cNvPr>
          <p:cNvSpPr txBox="1"/>
          <p:nvPr/>
        </p:nvSpPr>
        <p:spPr>
          <a:xfrm>
            <a:off x="8280288" y="6488668"/>
            <a:ext cx="391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Improves Signal-to-Noise Ratio (SNR)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616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CB2A-6B07-67BA-B261-3C038F27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05933" cy="87353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Differential Photometry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6D159-2E4D-971A-5A3B-63D12F332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549" y="2249987"/>
            <a:ext cx="2982902" cy="11790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5DB9A-606C-787D-E4EE-71B6B62B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27" y="3713027"/>
            <a:ext cx="2552946" cy="1177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43C44-CC0D-AEDC-ECD9-7DBB2EA59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407" y="5174246"/>
            <a:ext cx="6431186" cy="1177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01DE5-3196-6820-2BFC-0145FF663208}"/>
                  </a:ext>
                </a:extLst>
              </p:cNvPr>
              <p:cNvSpPr txBox="1"/>
              <p:nvPr/>
            </p:nvSpPr>
            <p:spPr>
              <a:xfrm>
                <a:off x="8618054" y="1896868"/>
                <a:ext cx="2831401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Raw Flux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star used for comparison</a:t>
                </a:r>
                <a:endParaRPr lang="LID4096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01DE5-3196-6820-2BFC-0145FF663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054" y="1896868"/>
                <a:ext cx="2831401" cy="651269"/>
              </a:xfrm>
              <a:prstGeom prst="rect">
                <a:avLst/>
              </a:prstGeom>
              <a:blipFill>
                <a:blip r:embed="rId5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7135830-F7C2-4060-0FBB-5BF8ECAEC1E9}"/>
              </a:ext>
            </a:extLst>
          </p:cNvPr>
          <p:cNvSpPr txBox="1"/>
          <p:nvPr/>
        </p:nvSpPr>
        <p:spPr>
          <a:xfrm>
            <a:off x="273996" y="3244334"/>
            <a:ext cx="344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Differential Flux of the same star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4A2D8-FEEB-8D3F-F418-66547E12630A}"/>
              </a:ext>
            </a:extLst>
          </p:cNvPr>
          <p:cNvSpPr txBox="1"/>
          <p:nvPr/>
        </p:nvSpPr>
        <p:spPr>
          <a:xfrm>
            <a:off x="8258659" y="3676525"/>
            <a:ext cx="23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Flux of the target star</a:t>
            </a:r>
            <a:endParaRPr lang="LID4096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8D245-8E94-C58A-5872-C8D05D0AA25D}"/>
              </a:ext>
            </a:extLst>
          </p:cNvPr>
          <p:cNvSpPr txBox="1"/>
          <p:nvPr/>
        </p:nvSpPr>
        <p:spPr>
          <a:xfrm>
            <a:off x="578016" y="4804914"/>
            <a:ext cx="283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Conversion to magnitudes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02CF0A-19CA-A1E7-DEDD-E31DC765A4EA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>
            <a:off x="7587451" y="2222503"/>
            <a:ext cx="1030603" cy="6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B61AF1-C8B6-7523-07B8-EC66575A2A5F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3720954" y="2839494"/>
            <a:ext cx="883595" cy="589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4D314A-9769-4D65-3916-4AAF2F2A787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372473" y="3861191"/>
            <a:ext cx="886186" cy="157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797245-2195-4B46-A902-04465C0AC987}"/>
              </a:ext>
            </a:extLst>
          </p:cNvPr>
          <p:cNvCxnSpPr>
            <a:cxnSpLocks/>
            <a:stCxn id="13" idx="2"/>
            <a:endCxn id="9" idx="1"/>
          </p:cNvCxnSpPr>
          <p:nvPr/>
        </p:nvCxnSpPr>
        <p:spPr>
          <a:xfrm>
            <a:off x="1997475" y="5174246"/>
            <a:ext cx="882932" cy="588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96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D820CB6-CC7E-B3DF-1174-5B8D7ED85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DACA-633C-FE64-D761-FCA48996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3995764" cy="9573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Light Curves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60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4A724102-D6AC-33A7-393B-04A28D5C6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"/>
            <a:ext cx="12192000" cy="68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 and moon in space&#10;&#10;AI-generated content may be incorrect.">
            <a:extLst>
              <a:ext uri="{FF2B5EF4-FFF2-40B4-BE49-F238E27FC236}">
                <a16:creationId xmlns:a16="http://schemas.microsoft.com/office/drawing/2014/main" id="{EDA9901A-B5A6-0ADE-46F7-81D69C1A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37" y="0"/>
            <a:ext cx="865512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9425E5-E488-4CB1-EA5D-C48670716163}"/>
              </a:ext>
            </a:extLst>
          </p:cNvPr>
          <p:cNvSpPr txBox="1"/>
          <p:nvPr/>
        </p:nvSpPr>
        <p:spPr>
          <a:xfrm>
            <a:off x="2811711" y="176169"/>
            <a:ext cx="6568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Detached binary Systems</a:t>
            </a:r>
            <a:endParaRPr lang="LID4096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9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2B42-DB4E-2C60-F376-74690B4E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Detached binary systems</a:t>
            </a:r>
            <a:endParaRPr lang="LID4096" dirty="0"/>
          </a:p>
        </p:txBody>
      </p:sp>
      <p:pic>
        <p:nvPicPr>
          <p:cNvPr id="4" name="Picture 3" descr="A graph of a wave&#10;&#10;AI-generated content may be incorrect.">
            <a:extLst>
              <a:ext uri="{FF2B5EF4-FFF2-40B4-BE49-F238E27FC236}">
                <a16:creationId xmlns:a16="http://schemas.microsoft.com/office/drawing/2014/main" id="{9747D4DC-0E2D-531C-06B8-1007AF0F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06" y="1917978"/>
            <a:ext cx="9737387" cy="48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6618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215</Words>
  <Application>Microsoft Office PowerPoint</Application>
  <PresentationFormat>Widescreen</PresentationFormat>
  <Paragraphs>27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Bierstadt</vt:lpstr>
      <vt:lpstr>Cambria Math</vt:lpstr>
      <vt:lpstr>GestaltVTI</vt:lpstr>
      <vt:lpstr>Photometric Analysis of the Night Sky</vt:lpstr>
      <vt:lpstr>What is Photometry</vt:lpstr>
      <vt:lpstr>Image Calibration</vt:lpstr>
      <vt:lpstr>PowerPoint Presentation</vt:lpstr>
      <vt:lpstr>Differential Photometry</vt:lpstr>
      <vt:lpstr>Light Curves</vt:lpstr>
      <vt:lpstr>PowerPoint Presentation</vt:lpstr>
      <vt:lpstr>PowerPoint Presentation</vt:lpstr>
      <vt:lpstr>Detached binary systems</vt:lpstr>
      <vt:lpstr>Contact binary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Ahmad Mirza</dc:creator>
  <cp:lastModifiedBy>Muhammad Ahmad Mirza</cp:lastModifiedBy>
  <cp:revision>2</cp:revision>
  <dcterms:created xsi:type="dcterms:W3CDTF">2025-07-14T19:12:42Z</dcterms:created>
  <dcterms:modified xsi:type="dcterms:W3CDTF">2025-07-14T23:33:26Z</dcterms:modified>
</cp:coreProperties>
</file>